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975" r:id="rId2"/>
    <p:sldId id="1323" r:id="rId3"/>
    <p:sldId id="1304" r:id="rId4"/>
    <p:sldId id="1324" r:id="rId5"/>
    <p:sldId id="1334" r:id="rId6"/>
    <p:sldId id="1326" r:id="rId7"/>
    <p:sldId id="1327" r:id="rId8"/>
    <p:sldId id="1383" r:id="rId9"/>
    <p:sldId id="1335" r:id="rId10"/>
    <p:sldId id="1336" r:id="rId11"/>
    <p:sldId id="1384" r:id="rId12"/>
    <p:sldId id="1380" r:id="rId13"/>
    <p:sldId id="1388" r:id="rId14"/>
    <p:sldId id="1389" r:id="rId15"/>
    <p:sldId id="1393" r:id="rId16"/>
    <p:sldId id="1390" r:id="rId17"/>
    <p:sldId id="1385" r:id="rId18"/>
    <p:sldId id="1386" r:id="rId19"/>
    <p:sldId id="1391" r:id="rId20"/>
    <p:sldId id="1392" r:id="rId21"/>
    <p:sldId id="1347" r:id="rId22"/>
    <p:sldId id="1348" r:id="rId23"/>
    <p:sldId id="1382" r:id="rId24"/>
  </p:sldIdLst>
  <p:sldSz cx="9144000" cy="6858000" type="screen4x3"/>
  <p:notesSz cx="9144000" cy="6858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CCECFF"/>
    <a:srgbClr val="41609C"/>
    <a:srgbClr val="536FA5"/>
    <a:srgbClr val="FFFFFF"/>
    <a:srgbClr val="F8F8F8"/>
    <a:srgbClr val="0000CC"/>
    <a:srgbClr val="922706"/>
    <a:srgbClr val="003366"/>
    <a:srgbClr val="930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7" autoAdjust="0"/>
    <p:restoredTop sz="85343" autoAdjust="0"/>
  </p:normalViewPr>
  <p:slideViewPr>
    <p:cSldViewPr snapToObjects="1">
      <p:cViewPr varScale="1">
        <p:scale>
          <a:sx n="68" d="100"/>
          <a:sy n="68" d="100"/>
        </p:scale>
        <p:origin x="1356" y="60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132" d="100"/>
          <a:sy n="132" d="100"/>
        </p:scale>
        <p:origin x="-1902" y="-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BF1CCF88-CAC5-423F-8415-06F8C45503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79066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2013ECF3-00DE-4447-AAAD-A7A1226C76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4606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fld id="{18A64052-704B-4248-A4C1-999C956EB8B3}" type="slidenum">
              <a:rPr lang="en-US" altLang="zh-CN" sz="1200">
                <a:ea typeface="宋体" pitchFamily="2" charset="-122"/>
              </a:rPr>
              <a:pPr eaLnBrk="1" hangingPunct="1"/>
              <a:t>1</a:t>
            </a:fld>
            <a:endParaRPr lang="en-US" altLang="zh-CN" sz="1200">
              <a:ea typeface="宋体" pitchFamily="2" charset="-122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20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13ECF3-00DE-4447-AAAD-A7A1226C76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47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13ECF3-00DE-4447-AAAD-A7A1226C76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44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13ECF3-00DE-4447-AAAD-A7A1226C76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61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 noGrp="1" noChangeArrowheads="1"/>
          </p:cNvSpPr>
          <p:nvPr userDrawn="1">
            <p:ph type="ctrTitle"/>
          </p:nvPr>
        </p:nvSpPr>
        <p:spPr>
          <a:xfrm>
            <a:off x="685800" y="1798638"/>
            <a:ext cx="7772400" cy="14700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defRPr lang="zh-CN" altLang="en-US" sz="4000" noProof="0" dirty="0" smtClean="0">
                <a:solidFill>
                  <a:srgbClr val="16388A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ct val="20000"/>
              </a:spcBef>
              <a:buSzPct val="120000"/>
              <a:buFontTx/>
              <a:buNone/>
            </a:pPr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1028" y="-105957"/>
            <a:ext cx="2536735" cy="12918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95818" y="202656"/>
            <a:ext cx="802553" cy="6026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002780" y="172281"/>
            <a:ext cx="1042271" cy="6114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120344" y="172281"/>
            <a:ext cx="947773" cy="61146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29378" y="176714"/>
            <a:ext cx="906639" cy="6026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5090523" y="196067"/>
            <a:ext cx="820105" cy="6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flip="none" rotWithShape="1">
          <a:gsLst>
            <a:gs pos="0">
              <a:schemeClr val="bg1">
                <a:lumMod val="85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</a:bodyPr>
          <a:lstStyle>
            <a:lvl1pPr algn="l">
              <a:defRPr lang="zh-CN" altLang="en-US" dirty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49263" indent="-449263">
              <a:buFontTx/>
              <a:buBlip>
                <a:blip r:embed="rId2"/>
              </a:buBlip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208CA-87DC-4215-820F-FC39CE0A36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50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6583"/>
            <a:ext cx="2220149" cy="639403"/>
          </a:xfrm>
          <a:prstGeom prst="rect">
            <a:avLst/>
          </a:prstGeom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66800"/>
            <a:ext cx="82296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6BDCB-EF78-43F1-A744-FDC34A03A0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2800" b="1" dirty="0" smtClean="0">
          <a:solidFill>
            <a:srgbClr val="133984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5"/>
        </a:buBlip>
        <a:defRPr sz="2400">
          <a:solidFill>
            <a:srgbClr val="133984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000">
          <a:solidFill>
            <a:srgbClr val="133984"/>
          </a:solidFill>
          <a:latin typeface="楷体" panose="02010609060101010101" pitchFamily="49" charset="-122"/>
          <a:ea typeface="楷体" panose="02010609060101010101" pitchFamily="49" charset="-122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035175"/>
            <a:ext cx="8839200" cy="1927225"/>
          </a:xfrm>
        </p:spPr>
        <p:txBody>
          <a:bodyPr/>
          <a:lstStyle/>
          <a:p>
            <a:pPr algn="ctr" eaLnBrk="1" hangingPunct="1"/>
            <a:r>
              <a:rPr lang="zh-CN" altLang="en-US" sz="3600" dirty="0" smtClean="0"/>
              <a:t>基于基准点的图像配准以及</a:t>
            </a:r>
            <a:r>
              <a:rPr lang="en-US" altLang="zh-CN" sz="3600" dirty="0" smtClean="0"/>
              <a:t>GUI</a:t>
            </a:r>
            <a:r>
              <a:rPr lang="zh-CN" altLang="en-US" sz="3600" dirty="0" smtClean="0"/>
              <a:t>实现</a:t>
            </a:r>
            <a:endParaRPr lang="zh-CN" altLang="zh-CN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724400"/>
            <a:ext cx="7010400" cy="152400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>
                <a:solidFill>
                  <a:srgbClr val="133984"/>
                </a:solidFill>
                <a:latin typeface="楷体" panose="02010609060101010101" pitchFamily="49" charset="-122"/>
              </a:rPr>
              <a:t>唐雪  王曌  金文丽</a:t>
            </a:r>
            <a:endParaRPr lang="en-US" altLang="zh-CN" sz="3200" dirty="0">
              <a:solidFill>
                <a:srgbClr val="133984"/>
              </a:solidFill>
              <a:latin typeface="楷体" panose="02010609060101010101" pitchFamily="49" charset="-122"/>
            </a:endParaRPr>
          </a:p>
          <a:p>
            <a:pPr algn="l" eaLnBrk="1" hangingPunct="1"/>
            <a:r>
              <a:rPr lang="en-US" altLang="zh-CN" sz="3200" dirty="0" smtClean="0">
                <a:solidFill>
                  <a:srgbClr val="133984"/>
                </a:solidFill>
                <a:latin typeface="楷体" panose="02010609060101010101" pitchFamily="49" charset="-122"/>
              </a:rPr>
              <a:t>    </a:t>
            </a:r>
            <a:r>
              <a:rPr lang="zh-CN" altLang="en-US" sz="3200" dirty="0" smtClean="0">
                <a:solidFill>
                  <a:srgbClr val="133984"/>
                </a:solidFill>
                <a:latin typeface="楷体" panose="02010609060101010101" pitchFamily="49" charset="-122"/>
              </a:rPr>
              <a:t>大数据学院</a:t>
            </a:r>
            <a:endParaRPr lang="zh-CN" altLang="zh-CN" sz="3200" dirty="0">
              <a:solidFill>
                <a:srgbClr val="133984"/>
              </a:solidFill>
              <a:latin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算法实现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1066800"/>
            <a:ext cx="9245600" cy="52673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算法内部改进（</a:t>
            </a:r>
            <a:r>
              <a:rPr lang="en-US" altLang="zh-CN" sz="2800" dirty="0" smtClean="0"/>
              <a:t>e, Alpha</a:t>
            </a:r>
            <a:r>
              <a:rPr lang="zh-CN" altLang="en-US" sz="2800" dirty="0" smtClean="0"/>
              <a:t>取值；基准点，特征点个数）</a:t>
            </a: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算法间改进</a:t>
            </a: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原始图片影响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LAT-e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取值的影响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基准点：</a:t>
            </a:r>
            <a:r>
              <a:rPr lang="en-US" altLang="zh-CN" dirty="0" smtClean="0"/>
              <a:t>16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e</a:t>
            </a:r>
            <a:r>
              <a:rPr lang="en-US" altLang="zh-CN" dirty="0" smtClean="0"/>
              <a:t>=2</a:t>
            </a:r>
            <a:r>
              <a:rPr lang="zh-CN" altLang="en-US" dirty="0" smtClean="0"/>
              <a:t>时，脸部效果最佳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6" y="1549021"/>
            <a:ext cx="6375694" cy="228600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2362200" y="1600200"/>
            <a:ext cx="471487" cy="557212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781800" y="1524000"/>
            <a:ext cx="471487" cy="557212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7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LAT-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原始图片的影响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9" name="图片 8" descr="C:\Users\ADMINI~1\AppData\Local\Temp\ksohtml\wpsC0D3.tm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21907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ADMINI~1\AppData\Local\Temp\ksohtml\wpsC0E3.tmp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3196" r="2992" b="8563"/>
          <a:stretch/>
        </p:blipFill>
        <p:spPr bwMode="auto">
          <a:xfrm>
            <a:off x="5562600" y="1066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 descr="C:\Users\ADMINI~1\AppData\Local\Temp\ksohtml\wpsC0E4.tmp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4038600"/>
            <a:ext cx="207676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C:\Users\ADMINI~1\AppData\Local\Temp\ksohtml\wpsC0F5.tmp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3" t="3382" r="3000" b="8842"/>
          <a:stretch/>
        </p:blipFill>
        <p:spPr bwMode="auto">
          <a:xfrm>
            <a:off x="5595308" y="3962400"/>
            <a:ext cx="1872292" cy="2133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 descr="ape"/>
          <p:cNvPicPr/>
          <p:nvPr/>
        </p:nvPicPr>
        <p:blipFill>
          <a:blip r:embed="rId6"/>
          <a:stretch>
            <a:fillRect/>
          </a:stretch>
        </p:blipFill>
        <p:spPr>
          <a:xfrm>
            <a:off x="3581400" y="2774631"/>
            <a:ext cx="1328266" cy="1187769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581400" y="2023745"/>
            <a:ext cx="1352550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581400" y="4709476"/>
            <a:ext cx="1352550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263087" y="577283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吴亦凡更平滑</a:t>
            </a:r>
            <a:endParaRPr lang="en-US" altLang="zh-CN" dirty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LAT-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基准点的影响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04800" y="985838"/>
            <a:ext cx="82296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Blip>
                <a:blip r:embed="rId2"/>
              </a:buBlip>
              <a:defRPr sz="24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0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800" kern="0" dirty="0"/>
              <a:t>12</a:t>
            </a:r>
            <a:r>
              <a:rPr lang="zh-CN" altLang="en-US" sz="2800" kern="0" dirty="0"/>
              <a:t>个点（眼睛</a:t>
            </a:r>
            <a:r>
              <a:rPr lang="en-US" altLang="zh-CN" sz="2800" kern="0" dirty="0"/>
              <a:t>2</a:t>
            </a:r>
            <a:r>
              <a:rPr lang="zh-CN" altLang="en-US" sz="2800" kern="0" dirty="0"/>
              <a:t>*</a:t>
            </a:r>
            <a:r>
              <a:rPr lang="en-US" altLang="zh-CN" sz="2800" kern="0" dirty="0"/>
              <a:t>2</a:t>
            </a:r>
            <a:r>
              <a:rPr lang="zh-CN" altLang="en-US" sz="2800" kern="0" dirty="0"/>
              <a:t>，鼻子</a:t>
            </a:r>
            <a:r>
              <a:rPr lang="en-US" altLang="zh-CN" sz="2800" kern="0" dirty="0"/>
              <a:t>3</a:t>
            </a:r>
            <a:r>
              <a:rPr lang="zh-CN" altLang="en-US" sz="2800" kern="0" dirty="0"/>
              <a:t>，嘴巴</a:t>
            </a:r>
            <a:r>
              <a:rPr lang="en-US" altLang="zh-CN" sz="2800" kern="0" dirty="0"/>
              <a:t>5</a:t>
            </a:r>
            <a:r>
              <a:rPr lang="zh-CN" altLang="en-US" sz="2800" kern="0" dirty="0" smtClean="0"/>
              <a:t>）</a:t>
            </a:r>
            <a:endParaRPr lang="en-US" altLang="zh-CN" sz="2800" kern="0" dirty="0"/>
          </a:p>
        </p:txBody>
      </p:sp>
      <p:pic>
        <p:nvPicPr>
          <p:cNvPr id="6" name="图片 5" descr="C:\Users\pro\Desktop\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751330"/>
            <a:ext cx="3023855" cy="297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pro\Desktop\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3521" r="3353" b="8663"/>
          <a:stretch/>
        </p:blipFill>
        <p:spPr bwMode="auto">
          <a:xfrm>
            <a:off x="5752023" y="1676400"/>
            <a:ext cx="2991485" cy="2973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3862055" y="2971800"/>
            <a:ext cx="1352550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77000" y="190500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43800" y="190500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4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LAT-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基准点的影响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04800" y="985838"/>
            <a:ext cx="82296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Blip>
                <a:blip r:embed="rId2"/>
              </a:buBlip>
              <a:defRPr sz="24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0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800" kern="0" dirty="0" smtClean="0"/>
              <a:t>14</a:t>
            </a:r>
            <a:r>
              <a:rPr lang="zh-CN" altLang="en-US" sz="2800" kern="0" dirty="0" smtClean="0"/>
              <a:t>个</a:t>
            </a:r>
            <a:r>
              <a:rPr lang="zh-CN" altLang="en-US" sz="2800" kern="0" dirty="0"/>
              <a:t>点（</a:t>
            </a:r>
            <a:r>
              <a:rPr lang="zh-CN" altLang="en-US" sz="2800" kern="0" dirty="0" smtClean="0"/>
              <a:t>眼睛</a:t>
            </a:r>
            <a:r>
              <a:rPr lang="en-US" altLang="zh-CN" sz="2800" kern="0" dirty="0" smtClean="0"/>
              <a:t>3</a:t>
            </a:r>
            <a:r>
              <a:rPr lang="zh-CN" altLang="en-US" sz="2800" kern="0" dirty="0" smtClean="0"/>
              <a:t>*</a:t>
            </a:r>
            <a:r>
              <a:rPr lang="en-US" altLang="zh-CN" sz="2800" kern="0" dirty="0"/>
              <a:t>2</a:t>
            </a:r>
            <a:r>
              <a:rPr lang="zh-CN" altLang="en-US" sz="2800" kern="0" dirty="0"/>
              <a:t>，鼻子</a:t>
            </a:r>
            <a:r>
              <a:rPr lang="en-US" altLang="zh-CN" sz="2800" kern="0" dirty="0"/>
              <a:t>3</a:t>
            </a:r>
            <a:r>
              <a:rPr lang="zh-CN" altLang="en-US" sz="2800" kern="0" dirty="0"/>
              <a:t>，嘴巴</a:t>
            </a:r>
            <a:r>
              <a:rPr lang="en-US" altLang="zh-CN" sz="2800" kern="0" dirty="0"/>
              <a:t>5</a:t>
            </a:r>
            <a:r>
              <a:rPr lang="zh-CN" altLang="en-US" sz="2800" kern="0" dirty="0" smtClean="0"/>
              <a:t>）</a:t>
            </a:r>
            <a:endParaRPr lang="en-US" altLang="zh-CN" sz="2800" kern="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862055" y="2971800"/>
            <a:ext cx="1352550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C:\Users\pro\Desktop\3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0" y="1905000"/>
            <a:ext cx="346267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C:\Users\ADMINI~1\AppData\Local\Temp\ksohtml\wpsC137.tmp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3382" r="2897" b="8682"/>
          <a:stretch/>
        </p:blipFill>
        <p:spPr bwMode="auto">
          <a:xfrm>
            <a:off x="5334000" y="1905000"/>
            <a:ext cx="3266123" cy="3124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椭圆 12"/>
          <p:cNvSpPr/>
          <p:nvPr/>
        </p:nvSpPr>
        <p:spPr>
          <a:xfrm>
            <a:off x="6019800" y="4114800"/>
            <a:ext cx="395287" cy="404813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453313" y="4114801"/>
            <a:ext cx="471487" cy="4572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LAT-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基准点的影响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04800" y="985838"/>
            <a:ext cx="82296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Blip>
                <a:blip r:embed="rId2"/>
              </a:buBlip>
              <a:defRPr sz="24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0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800" kern="0" dirty="0" smtClean="0"/>
              <a:t>16</a:t>
            </a:r>
            <a:r>
              <a:rPr lang="zh-CN" altLang="en-US" sz="2800" kern="0" dirty="0" smtClean="0"/>
              <a:t>个</a:t>
            </a:r>
            <a:r>
              <a:rPr lang="zh-CN" altLang="en-US" sz="2800" kern="0" dirty="0"/>
              <a:t>点（</a:t>
            </a:r>
            <a:r>
              <a:rPr lang="zh-CN" altLang="en-US" sz="2800" kern="0" dirty="0" smtClean="0"/>
              <a:t>眼睛</a:t>
            </a:r>
            <a:r>
              <a:rPr lang="en-US" altLang="zh-CN" sz="2800" kern="0" dirty="0" smtClean="0"/>
              <a:t>3</a:t>
            </a:r>
            <a:r>
              <a:rPr lang="zh-CN" altLang="en-US" sz="2800" kern="0" dirty="0" smtClean="0"/>
              <a:t>*</a:t>
            </a:r>
            <a:r>
              <a:rPr lang="en-US" altLang="zh-CN" sz="2800" kern="0" dirty="0"/>
              <a:t>2</a:t>
            </a:r>
            <a:r>
              <a:rPr lang="zh-CN" altLang="en-US" sz="2800" kern="0" dirty="0"/>
              <a:t>，鼻子</a:t>
            </a:r>
            <a:r>
              <a:rPr lang="en-US" altLang="zh-CN" sz="2800" kern="0" dirty="0"/>
              <a:t>3</a:t>
            </a:r>
            <a:r>
              <a:rPr lang="zh-CN" altLang="en-US" sz="2800" kern="0" dirty="0"/>
              <a:t>，</a:t>
            </a:r>
            <a:r>
              <a:rPr lang="zh-CN" altLang="en-US" sz="2800" kern="0" dirty="0" smtClean="0"/>
              <a:t>嘴巴</a:t>
            </a:r>
            <a:r>
              <a:rPr lang="en-US" altLang="zh-CN" sz="2800" kern="0" dirty="0"/>
              <a:t>7</a:t>
            </a:r>
            <a:r>
              <a:rPr lang="zh-CN" altLang="en-US" sz="2800" kern="0" dirty="0" smtClean="0"/>
              <a:t>）</a:t>
            </a:r>
            <a:endParaRPr lang="en-US" altLang="zh-CN" sz="2800" kern="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862055" y="2971800"/>
            <a:ext cx="1352550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\Users\pro\Desktop\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9" y="1980876"/>
            <a:ext cx="3238105" cy="327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C:\Users\ADMINI~1\AppData\Local\Temp\ksohtml\wpsC137.tmp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3" t="3788" r="3135" b="9113"/>
          <a:stretch/>
        </p:blipFill>
        <p:spPr bwMode="auto">
          <a:xfrm>
            <a:off x="5448246" y="2032734"/>
            <a:ext cx="3323339" cy="32555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43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MLS-Alpha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值的影响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04800" y="923815"/>
            <a:ext cx="82296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Blip>
                <a:blip r:embed="rId3"/>
              </a:buBlip>
              <a:defRPr sz="24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00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800" kern="0" dirty="0" smtClean="0"/>
              <a:t>Alpha=0.1, 0.5, 0.8, 1.0</a:t>
            </a:r>
            <a:endParaRPr lang="en-US" altLang="zh-CN" sz="2800" kern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0" y="0"/>
          <a:ext cx="147638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4" imgW="152280" imgH="139680" progId="Equation.KSEE3">
                  <p:embed/>
                </p:oleObj>
              </mc:Choice>
              <mc:Fallback>
                <p:oleObj r:id="rId4" imgW="152280" imgH="139680" progId="Equation.KSEE3">
                  <p:embed/>
                  <p:pic>
                    <p:nvPicPr>
                      <p:cNvPr id="0" name="对象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638" cy="14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 descr="mlsFinalResult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8629" b="19707"/>
          <a:stretch/>
        </p:blipFill>
        <p:spPr bwMode="auto">
          <a:xfrm>
            <a:off x="1600200" y="1676400"/>
            <a:ext cx="6172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gxs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b="19660"/>
          <a:stretch/>
        </p:blipFill>
        <p:spPr bwMode="auto">
          <a:xfrm>
            <a:off x="1524000" y="3539756"/>
            <a:ext cx="6172200" cy="192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/>
          <p:cNvSpPr/>
          <p:nvPr/>
        </p:nvSpPr>
        <p:spPr>
          <a:xfrm>
            <a:off x="381000" y="5667920"/>
            <a:ext cx="4956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Alpha=0.1, 0.5</a:t>
            </a:r>
            <a:r>
              <a:rPr lang="zh-CN" altLang="en-US" sz="2800" kern="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时，效果更佳</a:t>
            </a:r>
            <a:endParaRPr lang="en-US" altLang="zh-CN" sz="2800" kern="0" dirty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LAT vs MLS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图片 4" descr="C:\Users\ADMINI~1\AppData\Local\Temp\ksohtml\wpsC106.tm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2209800" cy="259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箭头连接符 5"/>
          <p:cNvCxnSpPr/>
          <p:nvPr/>
        </p:nvCxnSpPr>
        <p:spPr>
          <a:xfrm>
            <a:off x="3895725" y="3427095"/>
            <a:ext cx="1352550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C:\Users\ADMINI~1\AppData\Local\Temp\ksohtml\wpsC116.tmp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787" r="2984" b="8680"/>
          <a:stretch/>
        </p:blipFill>
        <p:spPr bwMode="auto">
          <a:xfrm>
            <a:off x="5638800" y="1181100"/>
            <a:ext cx="23622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 descr="ape"/>
          <p:cNvPicPr/>
          <p:nvPr/>
        </p:nvPicPr>
        <p:blipFill>
          <a:blip r:embed="rId4"/>
          <a:stretch>
            <a:fillRect/>
          </a:stretch>
        </p:blipFill>
        <p:spPr>
          <a:xfrm>
            <a:off x="3890409" y="2032591"/>
            <a:ext cx="1328266" cy="11877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76" y="3895715"/>
            <a:ext cx="2351523" cy="23275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44022" y="213300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44022" y="4648200"/>
            <a:ext cx="99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7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Morphing-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特征点个数的影响</a:t>
            </a:r>
            <a:endParaRPr lang="zh-CN" altLang="en-US" sz="3200" b="0" dirty="0">
              <a:latin typeface="Times New Roman" panose="02020603050405020304" pitchFamily="18" charset="0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88927"/>
            <a:ext cx="470662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Morphing-Alpha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取值的影响</a:t>
            </a:r>
            <a:endParaRPr lang="zh-CN" altLang="en-US" sz="3200" b="0" dirty="0">
              <a:latin typeface="Times New Roman" panose="02020603050405020304" pitchFamily="18" charset="0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6629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1438275"/>
            <a:ext cx="8229600" cy="5267325"/>
          </a:xfrm>
        </p:spPr>
        <p:txBody>
          <a:bodyPr/>
          <a:lstStyle/>
          <a:p>
            <a:r>
              <a:rPr lang="en-US" altLang="zh-CN" sz="3200" dirty="0" smtClean="0"/>
              <a:t>1. </a:t>
            </a:r>
            <a:r>
              <a:rPr lang="zh-CN" altLang="en-US" sz="3200" dirty="0"/>
              <a:t>摘要</a:t>
            </a:r>
            <a:endParaRPr lang="en-US" altLang="zh-CN" sz="3200" dirty="0"/>
          </a:p>
          <a:p>
            <a:r>
              <a:rPr lang="en-US" altLang="zh-CN" sz="3200" dirty="0" smtClean="0"/>
              <a:t>2. </a:t>
            </a:r>
            <a:r>
              <a:rPr lang="zh-CN" altLang="en-US" sz="3200" dirty="0" smtClean="0"/>
              <a:t>算法</a:t>
            </a:r>
            <a:endParaRPr lang="en-US" altLang="zh-CN" sz="3200" dirty="0"/>
          </a:p>
          <a:p>
            <a:r>
              <a:rPr lang="en-US" altLang="zh-CN" sz="3200" dirty="0" smtClean="0"/>
              <a:t>3. </a:t>
            </a:r>
            <a:r>
              <a:rPr lang="zh-CN" altLang="en-US" sz="3200" dirty="0" smtClean="0"/>
              <a:t>算法实现</a:t>
            </a:r>
            <a:endParaRPr lang="en-US" altLang="zh-CN" sz="3200" dirty="0"/>
          </a:p>
          <a:p>
            <a:r>
              <a:rPr lang="en-US" altLang="zh-CN" sz="3200" dirty="0"/>
              <a:t>4.</a:t>
            </a:r>
            <a:r>
              <a:rPr lang="en-US" altLang="zh-CN" sz="3200" b="1" i="1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/>
              <a:t>GUI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 smtClean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Morphing-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原始图片的影响</a:t>
            </a:r>
            <a:endParaRPr lang="zh-CN" altLang="en-US" sz="3200" b="0" dirty="0">
              <a:latin typeface="Times New Roman" panose="02020603050405020304" pitchFamily="18" charset="0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1865"/>
            <a:ext cx="838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2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A208CA-87DC-4215-820F-FC39CE0A3630}" type="slidenum">
              <a:rPr lang="zh-CN" altLang="en-US">
                <a:solidFill>
                  <a:srgbClr val="000000">
                    <a:tint val="75000"/>
                  </a:srgbClr>
                </a:solidFill>
                <a:latin typeface="Arial" charset="0"/>
                <a:ea typeface="黑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dirty="0">
              <a:solidFill>
                <a:srgbClr val="000000">
                  <a:tint val="75000"/>
                </a:srgbClr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6850" y="2905036"/>
            <a:ext cx="61912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 smtClean="0">
                <a:solidFill>
                  <a:srgbClr val="000000"/>
                </a:solidFill>
              </a:rPr>
              <a:t>4.GUI</a:t>
            </a:r>
            <a:endParaRPr lang="zh-CN" altLang="en-US" sz="33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A208CA-87DC-4215-820F-FC39CE0A3630}" type="slidenum">
              <a:rPr lang="zh-CN" altLang="en-US">
                <a:solidFill>
                  <a:srgbClr val="000000">
                    <a:tint val="75000"/>
                  </a:srgbClr>
                </a:solidFill>
                <a:latin typeface="Arial" charset="0"/>
                <a:ea typeface="黑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dirty="0">
              <a:solidFill>
                <a:srgbClr val="000000">
                  <a:tint val="75000"/>
                </a:srgbClr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="" xmlns:a16="http://schemas.microsoft.com/office/drawing/2014/main" id="{751631FD-55F5-46D0-B912-360B5CE9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0" dirty="0"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交互视频</a:t>
            </a:r>
          </a:p>
        </p:txBody>
      </p:sp>
      <p:pic>
        <p:nvPicPr>
          <p:cNvPr id="2" name="afcca9d43c99b5ee1e2a682314ad14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45" y="1040243"/>
            <a:ext cx="7222509" cy="50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A208CA-87DC-4215-820F-FC39CE0A3630}" type="slidenum">
              <a:rPr lang="zh-CN" altLang="en-US">
                <a:solidFill>
                  <a:srgbClr val="000000">
                    <a:tint val="75000"/>
                  </a:srgbClr>
                </a:solidFill>
                <a:latin typeface="Arial" charset="0"/>
                <a:ea typeface="黑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dirty="0">
              <a:solidFill>
                <a:srgbClr val="000000">
                  <a:tint val="75000"/>
                </a:srgbClr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6375" y="2886165"/>
            <a:ext cx="61912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 smtClean="0">
                <a:solidFill>
                  <a:srgbClr val="000000"/>
                </a:solidFill>
              </a:rPr>
              <a:t>Thanks</a:t>
            </a:r>
            <a:r>
              <a:rPr lang="zh-CN" altLang="en-US" sz="3300" b="1" dirty="0" smtClean="0">
                <a:solidFill>
                  <a:srgbClr val="000000"/>
                </a:solidFill>
              </a:rPr>
              <a:t>！</a:t>
            </a:r>
            <a:endParaRPr lang="zh-CN" altLang="en-US" sz="33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8999" y="2881745"/>
            <a:ext cx="1944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/>
              <a:t>1  </a:t>
            </a:r>
            <a:r>
              <a:rPr lang="zh-CN" altLang="en-US" sz="4400" b="1" dirty="0"/>
              <a:t>摘要</a:t>
            </a:r>
          </a:p>
        </p:txBody>
      </p:sp>
    </p:spTree>
    <p:extLst>
      <p:ext uri="{BB962C8B-B14F-4D97-AF65-F5344CB8AC3E}">
        <p14:creationId xmlns:p14="http://schemas.microsoft.com/office/powerpoint/2010/main" val="19144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0" dirty="0" smtClean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摘要</a:t>
            </a:r>
            <a:endParaRPr lang="zh-CN" altLang="en-US" sz="3200" b="0" dirty="0"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1" y="3968451"/>
            <a:ext cx="464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    </a:t>
            </a:r>
            <a:endParaRPr lang="zh-CN" altLang="en-US" sz="2000" dirty="0">
              <a:latin typeface="Bookman Old Style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6333" y="1303200"/>
            <a:ext cx="723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算法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Local Affine Transformation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face++/API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算法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Moving least square(</a:t>
            </a:r>
            <a:r>
              <a:rPr lang="zh-CN" altLang="en-US" dirty="0" smtClean="0"/>
              <a:t>更平滑</a:t>
            </a:r>
            <a:r>
              <a:rPr lang="en-US" altLang="zh-CN" dirty="0" smtClean="0"/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算法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Image </a:t>
            </a:r>
            <a:r>
              <a:rPr lang="en-US" altLang="zh-CN" dirty="0" smtClean="0"/>
              <a:t>Morphing(</a:t>
            </a:r>
            <a:r>
              <a:rPr lang="zh-CN" altLang="en-US" dirty="0"/>
              <a:t>形</a:t>
            </a:r>
            <a:r>
              <a:rPr lang="zh-CN" altLang="en-US" dirty="0" smtClean="0"/>
              <a:t>变</a:t>
            </a:r>
            <a:r>
              <a:rPr lang="en-US" altLang="zh-CN" dirty="0" smtClean="0"/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算法实现：大猩猩</a:t>
            </a:r>
            <a:r>
              <a:rPr lang="en-US" altLang="zh-CN" dirty="0"/>
              <a:t>X</a:t>
            </a:r>
            <a:r>
              <a:rPr lang="zh-CN" altLang="en-US" dirty="0" smtClean="0"/>
              <a:t>吴亦凡</a:t>
            </a:r>
            <a:r>
              <a:rPr lang="en-US" altLang="zh-CN" dirty="0"/>
              <a:t>X</a:t>
            </a:r>
            <a:r>
              <a:rPr lang="zh-CN" altLang="en-US" dirty="0" smtClean="0"/>
              <a:t>高晓松，朱一龙</a:t>
            </a:r>
            <a:r>
              <a:rPr lang="en-US" altLang="zh-CN" dirty="0" smtClean="0"/>
              <a:t>X</a:t>
            </a:r>
            <a:r>
              <a:rPr lang="zh-CN" altLang="en-US" dirty="0" smtClean="0"/>
              <a:t>白宇</a:t>
            </a:r>
            <a:endParaRPr lang="en-US" altLang="zh-CN" dirty="0" smtClean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GUI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590800"/>
            <a:ext cx="7797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/>
              <a:t>2  </a:t>
            </a:r>
            <a:r>
              <a:rPr lang="zh-CN" altLang="en-US" sz="4400" b="1" dirty="0"/>
              <a:t>算法</a:t>
            </a:r>
          </a:p>
          <a:p>
            <a:endParaRPr lang="zh-CN" altLang="en-US" sz="4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局部仿射变换</a:t>
            </a:r>
            <a:endParaRPr lang="zh-CN" altLang="en-US" sz="3200" b="0" dirty="0">
              <a:latin typeface="Times New Roman" panose="02020603050405020304" pitchFamily="18" charset="0"/>
              <a:ea typeface="方正舒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/>
          <a:p>
            <a:fld id="{2DA208CA-87DC-4215-820F-FC39CE0A36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1431926"/>
            <a:ext cx="8255000" cy="426720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 smtClean="0"/>
              <a:t>                                                                                             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                       (</a:t>
            </a:r>
            <a:r>
              <a:rPr lang="en-US" altLang="zh-CN" dirty="0"/>
              <a:t>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             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其中，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e</a:t>
            </a:r>
            <a:r>
              <a:rPr lang="zh-CN" altLang="en-US" sz="2000" dirty="0"/>
              <a:t>分别选取</a:t>
            </a:r>
            <a:r>
              <a:rPr lang="en-US" altLang="zh-CN" sz="2000" dirty="0"/>
              <a:t>1.5</a:t>
            </a:r>
            <a:r>
              <a:rPr lang="en-US" altLang="zh-CN" sz="2000" dirty="0" smtClean="0"/>
              <a:t>, 2, 3</a:t>
            </a:r>
            <a:endParaRPr lang="en-US" altLang="zh-CN" sz="2000" dirty="0"/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0" indent="0" algn="ctr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657600" y="3581400"/>
                <a:ext cx="4191000" cy="128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581400"/>
                <a:ext cx="4191000" cy="1284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90244" y="3886200"/>
                <a:ext cx="2258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244" y="3886200"/>
                <a:ext cx="225831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35239" y="1640650"/>
                <a:ext cx="4848122" cy="1541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=1,2,…,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∉</m:t>
                                </m:r>
                                <m:limUpp>
                                  <m:limUppPr>
                                    <m:ctrlPr>
                                      <a:rPr lang="zh-CN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UppPr>
                                  <m:e>
                                    <m:limLow>
                                      <m:limLowPr>
                                        <m:ctrlPr>
                                          <a:rPr lang="zh-CN" alt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∪</m:t>
                                        </m:r>
                                      </m:e>
                                      <m:lim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lim>
                                    </m:limLow>
                                  </m:e>
                                  <m:lim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lim>
                                </m:limUp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239" y="1640650"/>
                <a:ext cx="4848122" cy="15414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8099"/>
            <a:ext cx="6705600" cy="876300"/>
          </a:xfrm>
        </p:spPr>
        <p:txBody>
          <a:bodyPr/>
          <a:lstStyle/>
          <a:p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移动最小二乘法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23938"/>
            <a:ext cx="8229600" cy="52673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26967" y="1295400"/>
                <a:ext cx="3454022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zh-CN" alt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zh-CN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67" y="1295400"/>
                <a:ext cx="3454022" cy="534762"/>
              </a:xfrm>
              <a:prstGeom prst="rect">
                <a:avLst/>
              </a:prstGeom>
              <a:blipFill rotWithShape="0">
                <a:blip r:embed="rId2"/>
                <a:stretch>
                  <a:fillRect t="-144828" r="-2116" b="-20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045689" y="1072890"/>
                <a:ext cx="2282868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689" y="1072890"/>
                <a:ext cx="2282868" cy="8486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 descr="mlsDemoResult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2544" b="7231"/>
          <a:stretch/>
        </p:blipFill>
        <p:spPr bwMode="auto">
          <a:xfrm>
            <a:off x="1710822" y="2459354"/>
            <a:ext cx="4842378" cy="31794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8099"/>
            <a:ext cx="6705600" cy="876300"/>
          </a:xfrm>
        </p:spPr>
        <p:txBody>
          <a:bodyPr/>
          <a:lstStyle/>
          <a:p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3200" b="0" dirty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b="0" dirty="0" smtClean="0">
                <a:latin typeface="Times New Roman" panose="02020603050405020304" pitchFamily="18" charset="0"/>
                <a:ea typeface="方正舒体" pitchFamily="2" charset="-122"/>
                <a:cs typeface="Times New Roman" panose="02020603050405020304" pitchFamily="18" charset="0"/>
              </a:rPr>
              <a:t>图像渐变</a:t>
            </a:r>
            <a:endParaRPr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23938"/>
            <a:ext cx="8229600" cy="52673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82" y="3589496"/>
            <a:ext cx="4801235" cy="279463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75" y="1276393"/>
            <a:ext cx="4801235" cy="21209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0977" y="1644345"/>
            <a:ext cx="370659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获取对应点</a:t>
            </a:r>
            <a:endParaRPr lang="en-US" altLang="zh-CN" sz="2800" dirty="0" smtClean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图像</a:t>
            </a:r>
            <a:r>
              <a:rPr lang="zh-CN" altLang="en-US" sz="280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变形</a:t>
            </a:r>
            <a:endParaRPr lang="en-US" altLang="zh-CN" sz="2800" dirty="0" smtClean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2800" dirty="0" smtClean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Delaunay </a:t>
            </a:r>
            <a:r>
              <a:rPr lang="en-US" altLang="zh-CN" sz="280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Triangulation</a:t>
            </a:r>
            <a:endParaRPr lang="en-US" altLang="zh-CN" sz="2800" dirty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Alpha</a:t>
            </a:r>
            <a:r>
              <a:rPr lang="zh-CN" altLang="en-US" sz="2800" dirty="0" smtClean="0">
                <a:solidFill>
                  <a:srgbClr val="13398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混合</a:t>
            </a:r>
            <a:endParaRPr lang="en-US" altLang="zh-CN" sz="2800" dirty="0" smtClean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 smtClean="0">
              <a:solidFill>
                <a:srgbClr val="13398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75930" y="3087989"/>
                <a:ext cx="3120533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0" y="3087989"/>
                <a:ext cx="3120533" cy="491417"/>
              </a:xfrm>
              <a:prstGeom prst="rect">
                <a:avLst/>
              </a:prstGeom>
              <a:blipFill rotWithShape="0">
                <a:blip r:embed="rId4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6189" y="5023049"/>
                <a:ext cx="4572000" cy="878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9" y="5023049"/>
                <a:ext cx="4572000" cy="8786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8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251460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/>
              <a:t>3  </a:t>
            </a:r>
            <a:r>
              <a:rPr lang="zh-CN" altLang="en-US" sz="4400" b="1" dirty="0" smtClean="0"/>
              <a:t>算法实现</a:t>
            </a:r>
            <a:endParaRPr lang="zh-CN" altLang="en-US" sz="4400" b="1" dirty="0"/>
          </a:p>
          <a:p>
            <a:endParaRPr lang="zh-CN" altLang="en-US" sz="4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35149</TotalTime>
  <Words>533</Words>
  <Application>Microsoft Office PowerPoint</Application>
  <PresentationFormat>全屏显示(4:3)</PresentationFormat>
  <Paragraphs>104</Paragraphs>
  <Slides>23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方正舒体</vt:lpstr>
      <vt:lpstr>黑体</vt:lpstr>
      <vt:lpstr>华文行楷</vt:lpstr>
      <vt:lpstr>华文新魏</vt:lpstr>
      <vt:lpstr>楷体</vt:lpstr>
      <vt:lpstr>宋体</vt:lpstr>
      <vt:lpstr>Arial</vt:lpstr>
      <vt:lpstr>Bookman Old Style</vt:lpstr>
      <vt:lpstr>Cambria Math</vt:lpstr>
      <vt:lpstr>Times New Roman</vt:lpstr>
      <vt:lpstr>Wingdings</vt:lpstr>
      <vt:lpstr>1_自定义设计方案</vt:lpstr>
      <vt:lpstr>Equation.KSEE3</vt:lpstr>
      <vt:lpstr>基于基准点的图像配准以及GUI实现</vt:lpstr>
      <vt:lpstr>目录</vt:lpstr>
      <vt:lpstr>PowerPoint 演示文稿</vt:lpstr>
      <vt:lpstr>摘要</vt:lpstr>
      <vt:lpstr>PowerPoint 演示文稿</vt:lpstr>
      <vt:lpstr>算法1 局部仿射变换</vt:lpstr>
      <vt:lpstr>算法2 移动最小二乘法</vt:lpstr>
      <vt:lpstr>算法3 图像渐变</vt:lpstr>
      <vt:lpstr>PowerPoint 演示文稿</vt:lpstr>
      <vt:lpstr>算法实现</vt:lpstr>
      <vt:lpstr>LAT-e取值的影响</vt:lpstr>
      <vt:lpstr>LAT-原始图片的影响</vt:lpstr>
      <vt:lpstr>LAT-基准点的影响</vt:lpstr>
      <vt:lpstr>LAT-基准点的影响</vt:lpstr>
      <vt:lpstr>LAT-基准点的影响</vt:lpstr>
      <vt:lpstr>MLS-Alpha值的影响</vt:lpstr>
      <vt:lpstr>LAT vs MLS</vt:lpstr>
      <vt:lpstr>Morphing-特征点个数的影响</vt:lpstr>
      <vt:lpstr>Morphing-Alpha取值的影响</vt:lpstr>
      <vt:lpstr>Morphing-原始图片的影响</vt:lpstr>
      <vt:lpstr>PowerPoint 演示文稿</vt:lpstr>
      <vt:lpstr>交互视频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zxh</dc:creator>
  <cp:lastModifiedBy>tangxue</cp:lastModifiedBy>
  <cp:revision>3894</cp:revision>
  <cp:lastPrinted>1601-01-01T00:00:00Z</cp:lastPrinted>
  <dcterms:created xsi:type="dcterms:W3CDTF">1601-01-01T00:00:00Z</dcterms:created>
  <dcterms:modified xsi:type="dcterms:W3CDTF">2018-12-25T05:00:16Z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